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74" r:id="rId5"/>
    <p:sldMasterId id="2147483679" r:id="rId6"/>
    <p:sldMasterId id="2147483702" r:id="rId7"/>
  </p:sldMasterIdLst>
  <p:notesMasterIdLst>
    <p:notesMasterId r:id="rId27"/>
  </p:notesMasterIdLst>
  <p:handoutMasterIdLst>
    <p:handoutMasterId r:id="rId28"/>
  </p:handoutMasterIdLst>
  <p:sldIdLst>
    <p:sldId id="276" r:id="rId8"/>
    <p:sldId id="305" r:id="rId9"/>
    <p:sldId id="304"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 id="320" r:id="rId24"/>
    <p:sldId id="324" r:id="rId25"/>
    <p:sldId id="32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61" autoAdjust="0"/>
    <p:restoredTop sz="66817" autoAdjust="0"/>
  </p:normalViewPr>
  <p:slideViewPr>
    <p:cSldViewPr snapToGrid="0">
      <p:cViewPr varScale="1">
        <p:scale>
          <a:sx n="53" d="100"/>
          <a:sy n="53" d="100"/>
        </p:scale>
        <p:origin x="1180" y="48"/>
      </p:cViewPr>
      <p:guideLst>
        <p:guide orient="horz" pos="2160"/>
        <p:guide pos="3840"/>
      </p:guideLst>
    </p:cSldViewPr>
  </p:slideViewPr>
  <p:outlineViewPr>
    <p:cViewPr>
      <p:scale>
        <a:sx n="33" d="100"/>
        <a:sy n="33" d="100"/>
      </p:scale>
      <p:origin x="0" y="-3164"/>
    </p:cViewPr>
  </p:outlineViewPr>
  <p:notesTextViewPr>
    <p:cViewPr>
      <p:scale>
        <a:sx n="1" d="1"/>
        <a:sy n="1" d="1"/>
      </p:scale>
      <p:origin x="0" y="0"/>
    </p:cViewPr>
  </p:notesTextViewPr>
  <p:notesViewPr>
    <p:cSldViewPr snapToGrid="0">
      <p:cViewPr varScale="1">
        <p:scale>
          <a:sx n="62" d="100"/>
          <a:sy n="62" d="100"/>
        </p:scale>
        <p:origin x="2452" y="3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658E79-A0EF-4918-B05F-9CB02A3E7B5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3B81D70-E998-4009-B98D-3612648094F5}">
      <dgm:prSet phldrT="[Text]" custT="1"/>
      <dgm:spPr/>
      <dgm:t>
        <a:bodyPr/>
        <a:lstStyle/>
        <a:p>
          <a:r>
            <a:rPr lang="en-IN" sz="3600" b="0" i="0" dirty="0" smtClean="0"/>
            <a:t>An </a:t>
          </a:r>
          <a:r>
            <a:rPr lang="en-IN" sz="3600" b="1" i="0" dirty="0" smtClean="0"/>
            <a:t>API gateway</a:t>
          </a:r>
          <a:r>
            <a:rPr lang="en-IN" sz="3600" b="0" i="0" dirty="0" smtClean="0"/>
            <a:t> is a way to decouple the client interface from your backend implementation. When a client makes a request, the </a:t>
          </a:r>
          <a:r>
            <a:rPr lang="en-IN" sz="3600" b="1" i="0" dirty="0" smtClean="0"/>
            <a:t>API gateway</a:t>
          </a:r>
          <a:r>
            <a:rPr lang="en-IN" sz="3600" b="0" i="0" dirty="0" smtClean="0"/>
            <a:t> breaks it into multiple requests, routes them to the right places, produces a response, and keeps track of everything.</a:t>
          </a:r>
          <a:endParaRPr lang="en-US" sz="3600" dirty="0"/>
        </a:p>
      </dgm:t>
    </dgm:pt>
    <dgm:pt modelId="{B9F7111A-93EC-450F-A339-651F86EE76A6}" type="parTrans" cxnId="{549C46E8-25BF-4C4B-8650-5C5996AD7D86}">
      <dgm:prSet/>
      <dgm:spPr/>
      <dgm:t>
        <a:bodyPr/>
        <a:lstStyle/>
        <a:p>
          <a:endParaRPr lang="en-US"/>
        </a:p>
      </dgm:t>
    </dgm:pt>
    <dgm:pt modelId="{FA91FDD8-5BF9-43FF-9714-857CA2A7AB54}" type="sibTrans" cxnId="{549C46E8-25BF-4C4B-8650-5C5996AD7D86}">
      <dgm:prSet/>
      <dgm:spPr/>
      <dgm:t>
        <a:bodyPr/>
        <a:lstStyle/>
        <a:p>
          <a:endParaRPr lang="en-US"/>
        </a:p>
      </dgm:t>
    </dgm:pt>
    <dgm:pt modelId="{A70EDF2E-DF81-4E2B-B030-719AF53BB49F}" type="pres">
      <dgm:prSet presAssocID="{B9658E79-A0EF-4918-B05F-9CB02A3E7B56}" presName="linear" presStyleCnt="0">
        <dgm:presLayoutVars>
          <dgm:dir/>
          <dgm:animLvl val="lvl"/>
          <dgm:resizeHandles val="exact"/>
        </dgm:presLayoutVars>
      </dgm:prSet>
      <dgm:spPr/>
      <dgm:t>
        <a:bodyPr/>
        <a:lstStyle/>
        <a:p>
          <a:endParaRPr lang="en-US"/>
        </a:p>
      </dgm:t>
    </dgm:pt>
    <dgm:pt modelId="{4AA10A11-8D35-4A35-8B99-90573C81B818}" type="pres">
      <dgm:prSet presAssocID="{E3B81D70-E998-4009-B98D-3612648094F5}" presName="parentLin" presStyleCnt="0"/>
      <dgm:spPr/>
    </dgm:pt>
    <dgm:pt modelId="{7B07D3D9-EDE1-478B-98FC-C99FA9730D0A}" type="pres">
      <dgm:prSet presAssocID="{E3B81D70-E998-4009-B98D-3612648094F5}" presName="parentLeftMargin" presStyleLbl="node1" presStyleIdx="0" presStyleCnt="1"/>
      <dgm:spPr/>
      <dgm:t>
        <a:bodyPr/>
        <a:lstStyle/>
        <a:p>
          <a:endParaRPr lang="en-US"/>
        </a:p>
      </dgm:t>
    </dgm:pt>
    <dgm:pt modelId="{E040E9D7-DA75-4A11-9EE4-73281FFBC22C}" type="pres">
      <dgm:prSet presAssocID="{E3B81D70-E998-4009-B98D-3612648094F5}" presName="parentText" presStyleLbl="node1" presStyleIdx="0" presStyleCnt="1" custAng="0" custScaleX="714460" custScaleY="2000000" custLinFactX="-2761" custLinFactNeighborX="-100000" custLinFactNeighborY="4267">
        <dgm:presLayoutVars>
          <dgm:chMax val="0"/>
          <dgm:bulletEnabled val="1"/>
        </dgm:presLayoutVars>
      </dgm:prSet>
      <dgm:spPr/>
      <dgm:t>
        <a:bodyPr/>
        <a:lstStyle/>
        <a:p>
          <a:endParaRPr lang="en-US"/>
        </a:p>
      </dgm:t>
    </dgm:pt>
    <dgm:pt modelId="{56D7312C-0479-4AD3-866D-4E3A158219F7}" type="pres">
      <dgm:prSet presAssocID="{E3B81D70-E998-4009-B98D-3612648094F5}" presName="negativeSpace" presStyleCnt="0"/>
      <dgm:spPr/>
    </dgm:pt>
    <dgm:pt modelId="{4B85DD15-A057-4D5D-9B5C-5D05B9356D80}" type="pres">
      <dgm:prSet presAssocID="{E3B81D70-E998-4009-B98D-3612648094F5}" presName="childText" presStyleLbl="conFgAcc1" presStyleIdx="0" presStyleCnt="1">
        <dgm:presLayoutVars>
          <dgm:bulletEnabled val="1"/>
        </dgm:presLayoutVars>
      </dgm:prSet>
      <dgm:spPr/>
    </dgm:pt>
  </dgm:ptLst>
  <dgm:cxnLst>
    <dgm:cxn modelId="{005FE58C-13EE-4984-8C94-0296CAB9F085}" type="presOf" srcId="{E3B81D70-E998-4009-B98D-3612648094F5}" destId="{E040E9D7-DA75-4A11-9EE4-73281FFBC22C}" srcOrd="1" destOrd="0" presId="urn:microsoft.com/office/officeart/2005/8/layout/list1"/>
    <dgm:cxn modelId="{137A8C35-AEDD-4903-9F17-D0F046589EE9}" type="presOf" srcId="{E3B81D70-E998-4009-B98D-3612648094F5}" destId="{7B07D3D9-EDE1-478B-98FC-C99FA9730D0A}" srcOrd="0" destOrd="0" presId="urn:microsoft.com/office/officeart/2005/8/layout/list1"/>
    <dgm:cxn modelId="{8096E76A-1DB9-4049-81A0-561916926727}" type="presOf" srcId="{B9658E79-A0EF-4918-B05F-9CB02A3E7B56}" destId="{A70EDF2E-DF81-4E2B-B030-719AF53BB49F}" srcOrd="0" destOrd="0" presId="urn:microsoft.com/office/officeart/2005/8/layout/list1"/>
    <dgm:cxn modelId="{549C46E8-25BF-4C4B-8650-5C5996AD7D86}" srcId="{B9658E79-A0EF-4918-B05F-9CB02A3E7B56}" destId="{E3B81D70-E998-4009-B98D-3612648094F5}" srcOrd="0" destOrd="0" parTransId="{B9F7111A-93EC-450F-A339-651F86EE76A6}" sibTransId="{FA91FDD8-5BF9-43FF-9714-857CA2A7AB54}"/>
    <dgm:cxn modelId="{A31A3941-A959-429B-A263-CA72D5B979C3}" type="presParOf" srcId="{A70EDF2E-DF81-4E2B-B030-719AF53BB49F}" destId="{4AA10A11-8D35-4A35-8B99-90573C81B818}" srcOrd="0" destOrd="0" presId="urn:microsoft.com/office/officeart/2005/8/layout/list1"/>
    <dgm:cxn modelId="{C36557D3-F3C8-4B5A-A8E6-5EBBE08F1195}" type="presParOf" srcId="{4AA10A11-8D35-4A35-8B99-90573C81B818}" destId="{7B07D3D9-EDE1-478B-98FC-C99FA9730D0A}" srcOrd="0" destOrd="0" presId="urn:microsoft.com/office/officeart/2005/8/layout/list1"/>
    <dgm:cxn modelId="{6011C7C9-EF4E-487E-BC11-AABF4E8F756C}" type="presParOf" srcId="{4AA10A11-8D35-4A35-8B99-90573C81B818}" destId="{E040E9D7-DA75-4A11-9EE4-73281FFBC22C}" srcOrd="1" destOrd="0" presId="urn:microsoft.com/office/officeart/2005/8/layout/list1"/>
    <dgm:cxn modelId="{6AA6DE10-D856-4C2C-A624-70DF346D0DBC}" type="presParOf" srcId="{A70EDF2E-DF81-4E2B-B030-719AF53BB49F}" destId="{56D7312C-0479-4AD3-866D-4E3A158219F7}" srcOrd="1" destOrd="0" presId="urn:microsoft.com/office/officeart/2005/8/layout/list1"/>
    <dgm:cxn modelId="{18C580C0-BC10-4F65-A311-4F5A88444F42}" type="presParOf" srcId="{A70EDF2E-DF81-4E2B-B030-719AF53BB49F}" destId="{4B85DD15-A057-4D5D-9B5C-5D05B9356D80}"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85DD15-A057-4D5D-9B5C-5D05B9356D80}">
      <dsp:nvSpPr>
        <dsp:cNvPr id="0" name=""/>
        <dsp:cNvSpPr/>
      </dsp:nvSpPr>
      <dsp:spPr>
        <a:xfrm>
          <a:off x="0" y="4702505"/>
          <a:ext cx="11187146" cy="20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40E9D7-DA75-4A11-9EE4-73281FFBC22C}">
      <dsp:nvSpPr>
        <dsp:cNvPr id="0" name=""/>
        <dsp:cNvSpPr/>
      </dsp:nvSpPr>
      <dsp:spPr>
        <a:xfrm>
          <a:off x="0" y="107462"/>
          <a:ext cx="11064209" cy="4723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993" tIns="0" rIns="295993" bIns="0" numCol="1" spcCol="1270" anchor="ctr" anchorCtr="0">
          <a:noAutofit/>
        </a:bodyPr>
        <a:lstStyle/>
        <a:p>
          <a:pPr lvl="0" algn="l" defTabSz="1600200">
            <a:lnSpc>
              <a:spcPct val="90000"/>
            </a:lnSpc>
            <a:spcBef>
              <a:spcPct val="0"/>
            </a:spcBef>
            <a:spcAft>
              <a:spcPct val="35000"/>
            </a:spcAft>
          </a:pPr>
          <a:r>
            <a:rPr lang="en-IN" sz="3600" b="0" i="0" kern="1200" dirty="0" smtClean="0"/>
            <a:t>An </a:t>
          </a:r>
          <a:r>
            <a:rPr lang="en-IN" sz="3600" b="1" i="0" kern="1200" dirty="0" smtClean="0"/>
            <a:t>API gateway</a:t>
          </a:r>
          <a:r>
            <a:rPr lang="en-IN" sz="3600" b="0" i="0" kern="1200" dirty="0" smtClean="0"/>
            <a:t> is a way to decouple the client interface from your backend implementation. When a client makes a request, the </a:t>
          </a:r>
          <a:r>
            <a:rPr lang="en-IN" sz="3600" b="1" i="0" kern="1200" dirty="0" smtClean="0"/>
            <a:t>API gateway</a:t>
          </a:r>
          <a:r>
            <a:rPr lang="en-IN" sz="3600" b="0" i="0" kern="1200" dirty="0" smtClean="0"/>
            <a:t> breaks it into multiple requests, routes them to the right places, produces a response, and keeps track of everything.</a:t>
          </a:r>
          <a:endParaRPr lang="en-US" sz="3600" kern="1200" dirty="0"/>
        </a:p>
      </dsp:txBody>
      <dsp:txXfrm>
        <a:off x="230568" y="338030"/>
        <a:ext cx="10603073" cy="426206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C0F661-7D82-4934-B0C9-CFD8F419A8C7}" type="datetimeFigureOut">
              <a:rPr lang="en-US" smtClean="0"/>
              <a:t>7/8/2021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5D0E-C6BC-47DE-87CE-096C9A4F6B95}" type="slidenum">
              <a:rPr lang="en-US" smtClean="0"/>
              <a:t>‹#›</a:t>
            </a:fld>
            <a:endParaRPr lang="en-US"/>
          </a:p>
        </p:txBody>
      </p:sp>
    </p:spTree>
    <p:extLst>
      <p:ext uri="{BB962C8B-B14F-4D97-AF65-F5344CB8AC3E}">
        <p14:creationId xmlns:p14="http://schemas.microsoft.com/office/powerpoint/2010/main" val="13784932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0CE638-1C19-4C4B-B752-4FF16EE81277}" type="datetimeFigureOut">
              <a:rPr lang="en-US" smtClean="0"/>
              <a:t>7/8/2021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37B7DD-4EDD-477C-A85D-1F88FC1AD906}" type="slidenum">
              <a:rPr lang="en-US" smtClean="0"/>
              <a:t>‹#›</a:t>
            </a:fld>
            <a:endParaRPr lang="en-US"/>
          </a:p>
        </p:txBody>
      </p:sp>
    </p:spTree>
    <p:extLst>
      <p:ext uri="{BB962C8B-B14F-4D97-AF65-F5344CB8AC3E}">
        <p14:creationId xmlns:p14="http://schemas.microsoft.com/office/powerpoint/2010/main" val="3334756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44575" y="685800"/>
            <a:ext cx="6540500"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2194751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10</a:t>
            </a:fld>
            <a:endParaRPr lang="en-US"/>
          </a:p>
        </p:txBody>
      </p:sp>
    </p:spTree>
    <p:extLst>
      <p:ext uri="{BB962C8B-B14F-4D97-AF65-F5344CB8AC3E}">
        <p14:creationId xmlns:p14="http://schemas.microsoft.com/office/powerpoint/2010/main" val="883348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11</a:t>
            </a:fld>
            <a:endParaRPr lang="en-US"/>
          </a:p>
        </p:txBody>
      </p:sp>
    </p:spTree>
    <p:extLst>
      <p:ext uri="{BB962C8B-B14F-4D97-AF65-F5344CB8AC3E}">
        <p14:creationId xmlns:p14="http://schemas.microsoft.com/office/powerpoint/2010/main" val="2953495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12</a:t>
            </a:fld>
            <a:endParaRPr lang="en-US"/>
          </a:p>
        </p:txBody>
      </p:sp>
    </p:spTree>
    <p:extLst>
      <p:ext uri="{BB962C8B-B14F-4D97-AF65-F5344CB8AC3E}">
        <p14:creationId xmlns:p14="http://schemas.microsoft.com/office/powerpoint/2010/main" val="2611460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13</a:t>
            </a:fld>
            <a:endParaRPr lang="en-US"/>
          </a:p>
        </p:txBody>
      </p:sp>
    </p:spTree>
    <p:extLst>
      <p:ext uri="{BB962C8B-B14F-4D97-AF65-F5344CB8AC3E}">
        <p14:creationId xmlns:p14="http://schemas.microsoft.com/office/powerpoint/2010/main" val="2806996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14</a:t>
            </a:fld>
            <a:endParaRPr lang="en-US"/>
          </a:p>
        </p:txBody>
      </p:sp>
    </p:spTree>
    <p:extLst>
      <p:ext uri="{BB962C8B-B14F-4D97-AF65-F5344CB8AC3E}">
        <p14:creationId xmlns:p14="http://schemas.microsoft.com/office/powerpoint/2010/main" val="509193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15</a:t>
            </a:fld>
            <a:endParaRPr lang="en-US"/>
          </a:p>
        </p:txBody>
      </p:sp>
    </p:spTree>
    <p:extLst>
      <p:ext uri="{BB962C8B-B14F-4D97-AF65-F5344CB8AC3E}">
        <p14:creationId xmlns:p14="http://schemas.microsoft.com/office/powerpoint/2010/main" val="1040088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smtClean="0"/>
              <a:t>If you are deploying your application in your own virtual machine or in your  own data centre </a:t>
            </a:r>
          </a:p>
          <a:p>
            <a:pPr marL="0" indent="0">
              <a:buFontTx/>
              <a:buNone/>
            </a:pPr>
            <a:r>
              <a:rPr lang="en-IN" dirty="0" smtClean="0"/>
              <a:t>Then you can use any of above from Self managed. And if you deploy your </a:t>
            </a:r>
          </a:p>
          <a:p>
            <a:pPr marL="0" indent="0">
              <a:buFontTx/>
              <a:buNone/>
            </a:pPr>
            <a:r>
              <a:rPr lang="en-IN" dirty="0" smtClean="0"/>
              <a:t> application on cloud then you  can use any of  the cloud service</a:t>
            </a:r>
          </a:p>
          <a:p>
            <a:pPr marL="0" indent="0">
              <a:buFontTx/>
              <a:buNone/>
            </a:pPr>
            <a:r>
              <a:rPr lang="en-IN" dirty="0" smtClean="0"/>
              <a:t>-------------------------------------------------------</a:t>
            </a:r>
          </a:p>
          <a:p>
            <a:pPr marL="0" indent="0">
              <a:buFontTx/>
              <a:buNone/>
            </a:pPr>
            <a:r>
              <a:rPr lang="en-IN" dirty="0" smtClean="0"/>
              <a:t>Netflix Zulu went into the maintenance mode</a:t>
            </a:r>
          </a:p>
          <a:p>
            <a:pPr marL="0" indent="0">
              <a:buFontTx/>
              <a:buNone/>
            </a:pP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16</a:t>
            </a:fld>
            <a:endParaRPr lang="en-US"/>
          </a:p>
        </p:txBody>
      </p:sp>
    </p:spTree>
    <p:extLst>
      <p:ext uri="{BB962C8B-B14F-4D97-AF65-F5344CB8AC3E}">
        <p14:creationId xmlns:p14="http://schemas.microsoft.com/office/powerpoint/2010/main" val="2038377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17</a:t>
            </a:fld>
            <a:endParaRPr lang="en-US"/>
          </a:p>
        </p:txBody>
      </p:sp>
    </p:spTree>
    <p:extLst>
      <p:ext uri="{BB962C8B-B14F-4D97-AF65-F5344CB8AC3E}">
        <p14:creationId xmlns:p14="http://schemas.microsoft.com/office/powerpoint/2010/main" val="3675535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18</a:t>
            </a:fld>
            <a:endParaRPr lang="en-US"/>
          </a:p>
        </p:txBody>
      </p:sp>
    </p:spTree>
    <p:extLst>
      <p:ext uri="{BB962C8B-B14F-4D97-AF65-F5344CB8AC3E}">
        <p14:creationId xmlns:p14="http://schemas.microsoft.com/office/powerpoint/2010/main" val="3361810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19</a:t>
            </a:fld>
            <a:endParaRPr lang="en-US"/>
          </a:p>
        </p:txBody>
      </p:sp>
    </p:spTree>
    <p:extLst>
      <p:ext uri="{BB962C8B-B14F-4D97-AF65-F5344CB8AC3E}">
        <p14:creationId xmlns:p14="http://schemas.microsoft.com/office/powerpoint/2010/main" val="2375556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What is the difference between API and API gateway</a:t>
            </a:r>
            <a:r>
              <a:rPr lang="en-IN" sz="1200" b="0" i="0" kern="1200" dirty="0" smtClean="0">
                <a:solidFill>
                  <a:schemeClr val="tx1"/>
                </a:solidFill>
                <a:effectLst/>
                <a:latin typeface="+mn-lt"/>
                <a:ea typeface="+mn-ea"/>
                <a:cs typeface="+mn-cs"/>
              </a:rPr>
              <a:t>? </a:t>
            </a:r>
          </a:p>
          <a:p>
            <a:r>
              <a:rPr lang="en-IN" sz="1200" b="0" i="0" kern="1200" dirty="0" smtClean="0">
                <a:solidFill>
                  <a:schemeClr val="tx1"/>
                </a:solidFill>
                <a:effectLst/>
                <a:latin typeface="+mn-lt"/>
                <a:ea typeface="+mn-ea"/>
                <a:cs typeface="+mn-cs"/>
              </a:rPr>
              <a:t>	-</a:t>
            </a:r>
            <a:r>
              <a:rPr lang="en-IN" sz="1200" b="1" i="0" kern="1200" dirty="0" smtClean="0">
                <a:solidFill>
                  <a:schemeClr val="tx1"/>
                </a:solidFill>
                <a:effectLst/>
                <a:latin typeface="+mn-lt"/>
                <a:ea typeface="+mn-ea"/>
                <a:cs typeface="+mn-cs"/>
              </a:rPr>
              <a:t>API</a:t>
            </a:r>
            <a:r>
              <a:rPr lang="en-IN" sz="1200" b="0" i="0" kern="1200" dirty="0" smtClean="0">
                <a:solidFill>
                  <a:schemeClr val="tx1"/>
                </a:solidFill>
                <a:effectLst/>
                <a:latin typeface="+mn-lt"/>
                <a:ea typeface="+mn-ea"/>
                <a:cs typeface="+mn-cs"/>
              </a:rPr>
              <a:t> is an acronym for Application Programming Interface. It is a set of definitions and protocols </a:t>
            </a:r>
          </a:p>
          <a:p>
            <a:r>
              <a:rPr lang="en-IN" sz="1200" b="0" i="0" kern="1200" smtClean="0">
                <a:solidFill>
                  <a:schemeClr val="tx1"/>
                </a:solidFill>
                <a:effectLst/>
                <a:latin typeface="+mn-lt"/>
                <a:ea typeface="+mn-ea"/>
                <a:cs typeface="+mn-cs"/>
              </a:rPr>
              <a:t>		that </a:t>
            </a:r>
            <a:r>
              <a:rPr lang="en-IN" sz="1200" b="0" i="0" kern="1200" dirty="0" smtClean="0">
                <a:solidFill>
                  <a:schemeClr val="tx1"/>
                </a:solidFill>
                <a:effectLst/>
                <a:latin typeface="+mn-lt"/>
                <a:ea typeface="+mn-ea"/>
                <a:cs typeface="+mn-cs"/>
              </a:rPr>
              <a:t>allow technology products and services to communicate with each other via the internet. </a:t>
            </a:r>
          </a:p>
          <a:p>
            <a:r>
              <a:rPr lang="en-IN" sz="1200" b="0" i="0" kern="1200" dirty="0" smtClean="0">
                <a:solidFill>
                  <a:schemeClr val="tx1"/>
                </a:solidFill>
                <a:effectLst/>
                <a:latin typeface="+mn-lt"/>
                <a:ea typeface="+mn-ea"/>
                <a:cs typeface="+mn-cs"/>
              </a:rPr>
              <a:t>	-An </a:t>
            </a:r>
            <a:r>
              <a:rPr lang="en-IN" sz="1200" b="1" i="0" kern="1200" dirty="0" smtClean="0">
                <a:solidFill>
                  <a:schemeClr val="tx1"/>
                </a:solidFill>
                <a:effectLst/>
                <a:latin typeface="+mn-lt"/>
                <a:ea typeface="+mn-ea"/>
                <a:cs typeface="+mn-cs"/>
              </a:rPr>
              <a:t>API Gateway</a:t>
            </a:r>
            <a:r>
              <a:rPr lang="en-IN" sz="1200" b="0" i="0" kern="1200" dirty="0" smtClean="0">
                <a:solidFill>
                  <a:schemeClr val="tx1"/>
                </a:solidFill>
                <a:effectLst/>
                <a:latin typeface="+mn-lt"/>
                <a:ea typeface="+mn-ea"/>
                <a:cs typeface="+mn-cs"/>
              </a:rPr>
              <a:t> is used as the entry point for client requests to an </a:t>
            </a:r>
            <a:r>
              <a:rPr lang="en-IN" sz="1200" b="1" i="0" kern="1200" dirty="0" smtClean="0">
                <a:solidFill>
                  <a:schemeClr val="tx1"/>
                </a:solidFill>
                <a:effectLst/>
                <a:latin typeface="+mn-lt"/>
                <a:ea typeface="+mn-ea"/>
                <a:cs typeface="+mn-cs"/>
              </a:rPr>
              <a:t>API</a:t>
            </a:r>
            <a:endParaRPr lang="en-US" dirty="0"/>
          </a:p>
        </p:txBody>
      </p:sp>
      <p:sp>
        <p:nvSpPr>
          <p:cNvPr id="4" name="Slide Number Placeholder 3"/>
          <p:cNvSpPr>
            <a:spLocks noGrp="1"/>
          </p:cNvSpPr>
          <p:nvPr>
            <p:ph type="sldNum" sz="quarter" idx="10"/>
          </p:nvPr>
        </p:nvSpPr>
        <p:spPr/>
        <p:txBody>
          <a:bodyPr/>
          <a:lstStyle/>
          <a:p>
            <a:fld id="{3937B7DD-4EDD-477C-A85D-1F88FC1AD906}" type="slidenum">
              <a:rPr lang="en-US" smtClean="0"/>
              <a:t>2</a:t>
            </a:fld>
            <a:endParaRPr lang="en-US"/>
          </a:p>
        </p:txBody>
      </p:sp>
    </p:spTree>
    <p:extLst>
      <p:ext uri="{BB962C8B-B14F-4D97-AF65-F5344CB8AC3E}">
        <p14:creationId xmlns:p14="http://schemas.microsoft.com/office/powerpoint/2010/main" val="1971549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3</a:t>
            </a:fld>
            <a:endParaRPr lang="en-US"/>
          </a:p>
        </p:txBody>
      </p:sp>
    </p:spTree>
    <p:extLst>
      <p:ext uri="{BB962C8B-B14F-4D97-AF65-F5344CB8AC3E}">
        <p14:creationId xmlns:p14="http://schemas.microsoft.com/office/powerpoint/2010/main" val="1958612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4</a:t>
            </a:fld>
            <a:endParaRPr lang="en-US"/>
          </a:p>
        </p:txBody>
      </p:sp>
    </p:spTree>
    <p:extLst>
      <p:ext uri="{BB962C8B-B14F-4D97-AF65-F5344CB8AC3E}">
        <p14:creationId xmlns:p14="http://schemas.microsoft.com/office/powerpoint/2010/main" val="4154383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Since authorization, authentication and SSL certificate to use https protocol </a:t>
            </a:r>
          </a:p>
          <a:p>
            <a:r>
              <a:rPr lang="en-IN" dirty="0" smtClean="0"/>
              <a:t>is not the part of your shopping business logic you can separate it using API Gateway</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5</a:t>
            </a:fld>
            <a:endParaRPr lang="en-US"/>
          </a:p>
        </p:txBody>
      </p:sp>
    </p:spTree>
    <p:extLst>
      <p:ext uri="{BB962C8B-B14F-4D97-AF65-F5344CB8AC3E}">
        <p14:creationId xmlns:p14="http://schemas.microsoft.com/office/powerpoint/2010/main" val="3693759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6</a:t>
            </a:fld>
            <a:endParaRPr lang="en-US"/>
          </a:p>
        </p:txBody>
      </p:sp>
    </p:spTree>
    <p:extLst>
      <p:ext uri="{BB962C8B-B14F-4D97-AF65-F5344CB8AC3E}">
        <p14:creationId xmlns:p14="http://schemas.microsoft.com/office/powerpoint/2010/main" val="4204889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7</a:t>
            </a:fld>
            <a:endParaRPr lang="en-US"/>
          </a:p>
        </p:txBody>
      </p:sp>
    </p:spTree>
    <p:extLst>
      <p:ext uri="{BB962C8B-B14F-4D97-AF65-F5344CB8AC3E}">
        <p14:creationId xmlns:p14="http://schemas.microsoft.com/office/powerpoint/2010/main" val="1853856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8</a:t>
            </a:fld>
            <a:endParaRPr lang="en-US"/>
          </a:p>
        </p:txBody>
      </p:sp>
    </p:spTree>
    <p:extLst>
      <p:ext uri="{BB962C8B-B14F-4D97-AF65-F5344CB8AC3E}">
        <p14:creationId xmlns:p14="http://schemas.microsoft.com/office/powerpoint/2010/main" val="2570881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9</a:t>
            </a:fld>
            <a:endParaRPr lang="en-US"/>
          </a:p>
        </p:txBody>
      </p:sp>
    </p:spTree>
    <p:extLst>
      <p:ext uri="{BB962C8B-B14F-4D97-AF65-F5344CB8AC3E}">
        <p14:creationId xmlns:p14="http://schemas.microsoft.com/office/powerpoint/2010/main" val="3235560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sv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B49D90C-D42E-44D8-A5A3-58B86B3DF5CE}" type="datetimeFigureOut">
              <a:rPr lang="en-US" smtClean="0"/>
              <a:t>7/8/2021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1D646EC-1BAB-41FF-83BB-9DFC8850415C}" type="slidenum">
              <a:rPr lang="en-US" smtClean="0"/>
              <a:t>‹#›</a:t>
            </a:fld>
            <a:endParaRPr lang="en-US"/>
          </a:p>
        </p:txBody>
      </p:sp>
    </p:spTree>
    <p:extLst>
      <p:ext uri="{BB962C8B-B14F-4D97-AF65-F5344CB8AC3E}">
        <p14:creationId xmlns:p14="http://schemas.microsoft.com/office/powerpoint/2010/main" val="2721984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398022" y="1494767"/>
            <a:ext cx="9183185"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0513" y="1494990"/>
            <a:ext cx="21844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469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398022" y="1494767"/>
            <a:ext cx="9183185"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93833" y="1828800"/>
            <a:ext cx="24384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961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sv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4.svg"/><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2.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theme" Target="../theme/theme3.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image" Target="../media/image2.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theme" Target="../theme/theme4.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4.sv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1" r:id="rId7"/>
    <p:sldLayoutId id="2147483672" r:id="rId8"/>
    <p:sldLayoutId id="2147483719" r:id="rId9"/>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app.pluralsight.com/labs/detail/6f9ba023-36c3-42ba-a224-31ad28316419/toc" TargetMode="External"/><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1094508" y="3260437"/>
            <a:ext cx="7207281" cy="625764"/>
          </a:xfrm>
        </p:spPr>
        <p:txBody>
          <a:bodyPr>
            <a:noAutofit/>
          </a:bodyPr>
          <a:lstStyle/>
          <a:p>
            <a:r>
              <a:rPr lang="en-US" sz="4400" dirty="0" smtClean="0">
                <a:latin typeface="Candara" panose="020E0502030303020204" pitchFamily="34" charset="0"/>
              </a:rPr>
              <a:t/>
            </a:r>
            <a:br>
              <a:rPr lang="en-US" sz="4400" dirty="0" smtClean="0">
                <a:latin typeface="Candara" panose="020E0502030303020204" pitchFamily="34" charset="0"/>
              </a:rPr>
            </a:br>
            <a:r>
              <a:rPr lang="en-US" sz="4400" dirty="0" smtClean="0">
                <a:latin typeface="Candara" panose="020E0502030303020204" pitchFamily="34" charset="0"/>
              </a:rPr>
              <a:t/>
            </a:r>
            <a:br>
              <a:rPr lang="en-US" sz="4400" dirty="0" smtClean="0">
                <a:latin typeface="Candara" panose="020E0502030303020204" pitchFamily="34" charset="0"/>
              </a:rPr>
            </a:br>
            <a:r>
              <a:rPr lang="en-US" sz="4400" dirty="0" smtClean="0">
                <a:latin typeface="Candara" panose="020E0502030303020204" pitchFamily="34" charset="0"/>
              </a:rPr>
              <a:t/>
            </a:r>
            <a:br>
              <a:rPr lang="en-US" sz="4400" dirty="0" smtClean="0">
                <a:latin typeface="Candara" panose="020E0502030303020204" pitchFamily="34" charset="0"/>
              </a:rPr>
            </a:br>
            <a:r>
              <a:rPr lang="en-US" sz="4400" dirty="0">
                <a:latin typeface="Candara" panose="020E0502030303020204" pitchFamily="34" charset="0"/>
              </a:rPr>
              <a:t/>
            </a:r>
            <a:br>
              <a:rPr lang="en-US" sz="4400" dirty="0">
                <a:latin typeface="Candara" panose="020E0502030303020204" pitchFamily="34" charset="0"/>
              </a:rPr>
            </a:br>
            <a:r>
              <a:rPr lang="en-US" sz="4400" dirty="0" smtClean="0">
                <a:latin typeface="Candara" panose="020E0502030303020204" pitchFamily="34" charset="0"/>
              </a:rPr>
              <a:t>Miroservice </a:t>
            </a:r>
            <a:r>
              <a:rPr lang="en-US" sz="4400" dirty="0" smtClean="0">
                <a:latin typeface="Candara" panose="020E0502030303020204" pitchFamily="34" charset="0"/>
              </a:rPr>
              <a:t>API Gateway</a:t>
            </a:r>
            <a:endParaRPr lang="en-US" sz="4400" b="0" dirty="0">
              <a:solidFill>
                <a:srgbClr val="000000"/>
              </a:solidFill>
              <a:latin typeface="Candara" panose="020E0502030303020204" pitchFamily="34" charset="0"/>
              <a:ea typeface="ＭＳ Ｐゴシック" pitchFamily="34" charset="-128"/>
            </a:endParaRPr>
          </a:p>
        </p:txBody>
      </p:sp>
    </p:spTree>
    <p:extLst>
      <p:ext uri="{BB962C8B-B14F-4D97-AF65-F5344CB8AC3E}">
        <p14:creationId xmlns:p14="http://schemas.microsoft.com/office/powerpoint/2010/main" val="28649555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2654" y="412750"/>
            <a:ext cx="9922782" cy="568325"/>
          </a:xfrm>
        </p:spPr>
        <p:txBody>
          <a:bodyPr/>
          <a:lstStyle/>
          <a:p>
            <a:r>
              <a:rPr lang="en-US" dirty="0" smtClean="0"/>
              <a:t>API Gateway- Why</a:t>
            </a:r>
            <a:endParaRPr lang="en-IN" dirty="0"/>
          </a:p>
        </p:txBody>
      </p:sp>
      <p:pic>
        <p:nvPicPr>
          <p:cNvPr id="3" name="Picture 2"/>
          <p:cNvPicPr>
            <a:picLocks noChangeAspect="1"/>
          </p:cNvPicPr>
          <p:nvPr/>
        </p:nvPicPr>
        <p:blipFill>
          <a:blip r:embed="rId3"/>
          <a:stretch>
            <a:fillRect/>
          </a:stretch>
        </p:blipFill>
        <p:spPr>
          <a:xfrm>
            <a:off x="873458" y="1078174"/>
            <a:ext cx="9908274" cy="4913194"/>
          </a:xfrm>
          <a:prstGeom prst="rect">
            <a:avLst/>
          </a:prstGeom>
        </p:spPr>
      </p:pic>
    </p:spTree>
    <p:extLst>
      <p:ext uri="{BB962C8B-B14F-4D97-AF65-F5344CB8AC3E}">
        <p14:creationId xmlns:p14="http://schemas.microsoft.com/office/powerpoint/2010/main" val="32444747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2654" y="412750"/>
            <a:ext cx="9922782" cy="568325"/>
          </a:xfrm>
        </p:spPr>
        <p:txBody>
          <a:bodyPr/>
          <a:lstStyle/>
          <a:p>
            <a:r>
              <a:rPr lang="en-US" dirty="0" smtClean="0"/>
              <a:t>API Gateway- Why</a:t>
            </a:r>
            <a:endParaRPr lang="en-IN" dirty="0"/>
          </a:p>
        </p:txBody>
      </p:sp>
      <p:pic>
        <p:nvPicPr>
          <p:cNvPr id="3" name="Picture 2"/>
          <p:cNvPicPr>
            <a:picLocks noChangeAspect="1"/>
          </p:cNvPicPr>
          <p:nvPr/>
        </p:nvPicPr>
        <p:blipFill>
          <a:blip r:embed="rId3"/>
          <a:stretch>
            <a:fillRect/>
          </a:stretch>
        </p:blipFill>
        <p:spPr>
          <a:xfrm>
            <a:off x="1009934" y="1228299"/>
            <a:ext cx="9744502" cy="4831307"/>
          </a:xfrm>
          <a:prstGeom prst="rect">
            <a:avLst/>
          </a:prstGeom>
        </p:spPr>
      </p:pic>
    </p:spTree>
    <p:extLst>
      <p:ext uri="{BB962C8B-B14F-4D97-AF65-F5344CB8AC3E}">
        <p14:creationId xmlns:p14="http://schemas.microsoft.com/office/powerpoint/2010/main" val="21291597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2654" y="412750"/>
            <a:ext cx="9922782" cy="568325"/>
          </a:xfrm>
        </p:spPr>
        <p:txBody>
          <a:bodyPr/>
          <a:lstStyle/>
          <a:p>
            <a:r>
              <a:rPr lang="en-US" dirty="0" smtClean="0"/>
              <a:t>API Gateway- Why</a:t>
            </a:r>
            <a:endParaRPr lang="en-IN" dirty="0"/>
          </a:p>
        </p:txBody>
      </p:sp>
      <p:pic>
        <p:nvPicPr>
          <p:cNvPr id="3" name="Picture 2"/>
          <p:cNvPicPr>
            <a:picLocks noChangeAspect="1"/>
          </p:cNvPicPr>
          <p:nvPr/>
        </p:nvPicPr>
        <p:blipFill>
          <a:blip r:embed="rId3"/>
          <a:stretch>
            <a:fillRect/>
          </a:stretch>
        </p:blipFill>
        <p:spPr>
          <a:xfrm>
            <a:off x="1323834" y="1487607"/>
            <a:ext cx="9949218" cy="4572000"/>
          </a:xfrm>
          <a:prstGeom prst="rect">
            <a:avLst/>
          </a:prstGeom>
        </p:spPr>
      </p:pic>
    </p:spTree>
    <p:extLst>
      <p:ext uri="{BB962C8B-B14F-4D97-AF65-F5344CB8AC3E}">
        <p14:creationId xmlns:p14="http://schemas.microsoft.com/office/powerpoint/2010/main" val="1726439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2654" y="412750"/>
            <a:ext cx="9922782" cy="568325"/>
          </a:xfrm>
        </p:spPr>
        <p:txBody>
          <a:bodyPr/>
          <a:lstStyle/>
          <a:p>
            <a:r>
              <a:rPr lang="en-US" dirty="0" smtClean="0"/>
              <a:t>API Gateway- Why</a:t>
            </a:r>
            <a:endParaRPr lang="en-IN" dirty="0"/>
          </a:p>
        </p:txBody>
      </p:sp>
      <p:pic>
        <p:nvPicPr>
          <p:cNvPr id="3" name="Picture 2"/>
          <p:cNvPicPr>
            <a:picLocks noChangeAspect="1"/>
          </p:cNvPicPr>
          <p:nvPr/>
        </p:nvPicPr>
        <p:blipFill>
          <a:blip r:embed="rId3"/>
          <a:stretch>
            <a:fillRect/>
          </a:stretch>
        </p:blipFill>
        <p:spPr>
          <a:xfrm>
            <a:off x="982639" y="1173707"/>
            <a:ext cx="10481480" cy="4995081"/>
          </a:xfrm>
          <a:prstGeom prst="rect">
            <a:avLst/>
          </a:prstGeom>
        </p:spPr>
      </p:pic>
    </p:spTree>
    <p:extLst>
      <p:ext uri="{BB962C8B-B14F-4D97-AF65-F5344CB8AC3E}">
        <p14:creationId xmlns:p14="http://schemas.microsoft.com/office/powerpoint/2010/main" val="25174850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2654" y="412750"/>
            <a:ext cx="9922782" cy="568325"/>
          </a:xfrm>
        </p:spPr>
        <p:txBody>
          <a:bodyPr/>
          <a:lstStyle/>
          <a:p>
            <a:r>
              <a:rPr lang="en-US" dirty="0" smtClean="0"/>
              <a:t>API Gateway- Why</a:t>
            </a:r>
            <a:endParaRPr lang="en-IN" dirty="0"/>
          </a:p>
        </p:txBody>
      </p:sp>
      <p:pic>
        <p:nvPicPr>
          <p:cNvPr id="3" name="Picture 2"/>
          <p:cNvPicPr>
            <a:picLocks noChangeAspect="1"/>
          </p:cNvPicPr>
          <p:nvPr/>
        </p:nvPicPr>
        <p:blipFill>
          <a:blip r:embed="rId3"/>
          <a:stretch>
            <a:fillRect/>
          </a:stretch>
        </p:blipFill>
        <p:spPr>
          <a:xfrm>
            <a:off x="750627" y="981075"/>
            <a:ext cx="11041039" cy="5324191"/>
          </a:xfrm>
          <a:prstGeom prst="rect">
            <a:avLst/>
          </a:prstGeom>
        </p:spPr>
      </p:pic>
    </p:spTree>
    <p:extLst>
      <p:ext uri="{BB962C8B-B14F-4D97-AF65-F5344CB8AC3E}">
        <p14:creationId xmlns:p14="http://schemas.microsoft.com/office/powerpoint/2010/main" val="4522816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2654" y="412750"/>
            <a:ext cx="9922782" cy="568325"/>
          </a:xfrm>
        </p:spPr>
        <p:txBody>
          <a:bodyPr/>
          <a:lstStyle/>
          <a:p>
            <a:r>
              <a:rPr lang="en-US" dirty="0" smtClean="0"/>
              <a:t>API Gateway- Why</a:t>
            </a:r>
            <a:endParaRPr lang="en-IN" dirty="0"/>
          </a:p>
        </p:txBody>
      </p:sp>
      <p:pic>
        <p:nvPicPr>
          <p:cNvPr id="3" name="Picture 2"/>
          <p:cNvPicPr>
            <a:picLocks noChangeAspect="1"/>
          </p:cNvPicPr>
          <p:nvPr/>
        </p:nvPicPr>
        <p:blipFill>
          <a:blip r:embed="rId3"/>
          <a:stretch>
            <a:fillRect/>
          </a:stretch>
        </p:blipFill>
        <p:spPr>
          <a:xfrm>
            <a:off x="518615" y="545910"/>
            <a:ext cx="10686197" cy="5704765"/>
          </a:xfrm>
          <a:prstGeom prst="rect">
            <a:avLst/>
          </a:prstGeom>
        </p:spPr>
      </p:pic>
    </p:spTree>
    <p:extLst>
      <p:ext uri="{BB962C8B-B14F-4D97-AF65-F5344CB8AC3E}">
        <p14:creationId xmlns:p14="http://schemas.microsoft.com/office/powerpoint/2010/main" val="4550138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2654" y="412750"/>
            <a:ext cx="9922782" cy="568325"/>
          </a:xfrm>
        </p:spPr>
        <p:txBody>
          <a:bodyPr/>
          <a:lstStyle/>
          <a:p>
            <a:r>
              <a:rPr lang="en-US" dirty="0" smtClean="0"/>
              <a:t>API Gateway- Why</a:t>
            </a:r>
            <a:endParaRPr lang="en-IN" dirty="0"/>
          </a:p>
        </p:txBody>
      </p:sp>
      <p:pic>
        <p:nvPicPr>
          <p:cNvPr id="3" name="Picture 2"/>
          <p:cNvPicPr>
            <a:picLocks noChangeAspect="1"/>
          </p:cNvPicPr>
          <p:nvPr/>
        </p:nvPicPr>
        <p:blipFill>
          <a:blip r:embed="rId3"/>
          <a:stretch>
            <a:fillRect/>
          </a:stretch>
        </p:blipFill>
        <p:spPr>
          <a:xfrm>
            <a:off x="1112655" y="1337481"/>
            <a:ext cx="9922782" cy="4790364"/>
          </a:xfrm>
          <a:prstGeom prst="rect">
            <a:avLst/>
          </a:prstGeom>
        </p:spPr>
      </p:pic>
    </p:spTree>
    <p:extLst>
      <p:ext uri="{BB962C8B-B14F-4D97-AF65-F5344CB8AC3E}">
        <p14:creationId xmlns:p14="http://schemas.microsoft.com/office/powerpoint/2010/main" val="18091516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2654" y="412750"/>
            <a:ext cx="9922782" cy="568325"/>
          </a:xfrm>
        </p:spPr>
        <p:txBody>
          <a:bodyPr/>
          <a:lstStyle/>
          <a:p>
            <a:r>
              <a:rPr lang="en-US" dirty="0" smtClean="0"/>
              <a:t>Demo-Example- API Gateway using Spring Cloud  Gateway</a:t>
            </a:r>
            <a:endParaRPr lang="en-IN" dirty="0"/>
          </a:p>
        </p:txBody>
      </p:sp>
      <p:pic>
        <p:nvPicPr>
          <p:cNvPr id="3" name="Picture 2"/>
          <p:cNvPicPr>
            <a:picLocks noChangeAspect="1"/>
          </p:cNvPicPr>
          <p:nvPr/>
        </p:nvPicPr>
        <p:blipFill>
          <a:blip r:embed="rId3"/>
          <a:stretch>
            <a:fillRect/>
          </a:stretch>
        </p:blipFill>
        <p:spPr>
          <a:xfrm>
            <a:off x="1112654" y="1199439"/>
            <a:ext cx="10304060" cy="4737337"/>
          </a:xfrm>
          <a:prstGeom prst="rect">
            <a:avLst/>
          </a:prstGeom>
        </p:spPr>
      </p:pic>
    </p:spTree>
    <p:extLst>
      <p:ext uri="{BB962C8B-B14F-4D97-AF65-F5344CB8AC3E}">
        <p14:creationId xmlns:p14="http://schemas.microsoft.com/office/powerpoint/2010/main" val="19880250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2654" y="412750"/>
            <a:ext cx="9922782" cy="568325"/>
          </a:xfrm>
        </p:spPr>
        <p:txBody>
          <a:bodyPr/>
          <a:lstStyle/>
          <a:p>
            <a:r>
              <a:rPr lang="en-US" dirty="0" smtClean="0"/>
              <a:t>Demo-Example- API Gateway using Spring Cloud  Gateway</a:t>
            </a:r>
            <a:endParaRPr lang="en-IN" dirty="0"/>
          </a:p>
        </p:txBody>
      </p:sp>
      <p:pic>
        <p:nvPicPr>
          <p:cNvPr id="3" name="Picture 2"/>
          <p:cNvPicPr>
            <a:picLocks noChangeAspect="1"/>
          </p:cNvPicPr>
          <p:nvPr/>
        </p:nvPicPr>
        <p:blipFill>
          <a:blip r:embed="rId3"/>
          <a:stretch>
            <a:fillRect/>
          </a:stretch>
        </p:blipFill>
        <p:spPr>
          <a:xfrm>
            <a:off x="1112654" y="1199439"/>
            <a:ext cx="10304060" cy="4737337"/>
          </a:xfrm>
          <a:prstGeom prst="rect">
            <a:avLst/>
          </a:prstGeom>
        </p:spPr>
      </p:pic>
    </p:spTree>
    <p:extLst>
      <p:ext uri="{BB962C8B-B14F-4D97-AF65-F5344CB8AC3E}">
        <p14:creationId xmlns:p14="http://schemas.microsoft.com/office/powerpoint/2010/main" val="21571183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2654" y="412750"/>
            <a:ext cx="9922782" cy="568325"/>
          </a:xfrm>
        </p:spPr>
        <p:txBody>
          <a:bodyPr/>
          <a:lstStyle/>
          <a:p>
            <a:r>
              <a:rPr lang="en-US" dirty="0" smtClean="0"/>
              <a:t>Demo-Example- API Gateway using AWS API Gateway</a:t>
            </a:r>
            <a:endParaRPr lang="en-IN" dirty="0"/>
          </a:p>
        </p:txBody>
      </p:sp>
      <p:sp>
        <p:nvSpPr>
          <p:cNvPr id="3" name="Rectangle 2"/>
          <p:cNvSpPr/>
          <p:nvPr/>
        </p:nvSpPr>
        <p:spPr>
          <a:xfrm>
            <a:off x="601579" y="3105835"/>
            <a:ext cx="10527632" cy="646331"/>
          </a:xfrm>
          <a:prstGeom prst="rect">
            <a:avLst/>
          </a:prstGeom>
        </p:spPr>
        <p:txBody>
          <a:bodyPr wrap="square">
            <a:spAutoFit/>
          </a:bodyPr>
          <a:lstStyle/>
          <a:p>
            <a:r>
              <a:rPr lang="en-IN" dirty="0">
                <a:hlinkClick r:id="rId3"/>
              </a:rPr>
              <a:t>https</a:t>
            </a:r>
            <a:r>
              <a:rPr lang="en-IN">
                <a:hlinkClick r:id="rId3"/>
              </a:rPr>
              <a:t>://</a:t>
            </a:r>
            <a:r>
              <a:rPr lang="en-IN" smtClean="0">
                <a:hlinkClick r:id="rId3"/>
              </a:rPr>
              <a:t>app.pluralsight.com/labs/detail/6f9ba023-36c3-42ba-a224-31ad28316419/toc</a:t>
            </a:r>
            <a:endParaRPr lang="en-IN" smtClean="0"/>
          </a:p>
          <a:p>
            <a:endParaRPr lang="en-IN" dirty="0"/>
          </a:p>
        </p:txBody>
      </p:sp>
    </p:spTree>
    <p:extLst>
      <p:ext uri="{BB962C8B-B14F-4D97-AF65-F5344CB8AC3E}">
        <p14:creationId xmlns:p14="http://schemas.microsoft.com/office/powerpoint/2010/main" val="19872151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988" y="404814"/>
            <a:ext cx="11016604" cy="648380"/>
          </a:xfrm>
        </p:spPr>
        <p:txBody>
          <a:bodyPr>
            <a:normAutofit/>
          </a:bodyPr>
          <a:lstStyle/>
          <a:p>
            <a:r>
              <a:rPr lang="en-US" dirty="0" smtClean="0"/>
              <a:t>What and Why API Gateway</a:t>
            </a:r>
            <a:endParaRPr lang="en-US" dirty="0"/>
          </a:p>
        </p:txBody>
      </p:sp>
      <p:graphicFrame>
        <p:nvGraphicFramePr>
          <p:cNvPr id="8" name="Diagram 7"/>
          <p:cNvGraphicFramePr/>
          <p:nvPr>
            <p:extLst>
              <p:ext uri="{D42A27DB-BD31-4B8C-83A1-F6EECF244321}">
                <p14:modId xmlns:p14="http://schemas.microsoft.com/office/powerpoint/2010/main" val="2549486011"/>
              </p:ext>
            </p:extLst>
          </p:nvPr>
        </p:nvGraphicFramePr>
        <p:xfrm>
          <a:off x="589217" y="1385453"/>
          <a:ext cx="11187147" cy="5001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54551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2654" y="412750"/>
            <a:ext cx="9922782" cy="568325"/>
          </a:xfrm>
        </p:spPr>
        <p:txBody>
          <a:bodyPr/>
          <a:lstStyle/>
          <a:p>
            <a:r>
              <a:rPr lang="en-US" dirty="0" smtClean="0"/>
              <a:t>API Gateway</a:t>
            </a:r>
            <a:endParaRPr lang="en-IN" dirty="0"/>
          </a:p>
        </p:txBody>
      </p:sp>
      <p:pic>
        <p:nvPicPr>
          <p:cNvPr id="3" name="Picture 2"/>
          <p:cNvPicPr>
            <a:picLocks noChangeAspect="1"/>
          </p:cNvPicPr>
          <p:nvPr/>
        </p:nvPicPr>
        <p:blipFill>
          <a:blip r:embed="rId3"/>
          <a:stretch>
            <a:fillRect/>
          </a:stretch>
        </p:blipFill>
        <p:spPr>
          <a:xfrm>
            <a:off x="1233054" y="1149928"/>
            <a:ext cx="9268691" cy="4807527"/>
          </a:xfrm>
          <a:prstGeom prst="rect">
            <a:avLst/>
          </a:prstGeom>
        </p:spPr>
      </p:pic>
    </p:spTree>
    <p:extLst>
      <p:ext uri="{BB962C8B-B14F-4D97-AF65-F5344CB8AC3E}">
        <p14:creationId xmlns:p14="http://schemas.microsoft.com/office/powerpoint/2010/main" val="13668887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2654" y="412750"/>
            <a:ext cx="9922782" cy="568325"/>
          </a:xfrm>
        </p:spPr>
        <p:txBody>
          <a:bodyPr/>
          <a:lstStyle/>
          <a:p>
            <a:r>
              <a:rPr lang="en-US" dirty="0" smtClean="0"/>
              <a:t>API Gateway- uses/pros/cons</a:t>
            </a:r>
            <a:endParaRPr lang="en-IN" dirty="0"/>
          </a:p>
        </p:txBody>
      </p:sp>
      <p:pic>
        <p:nvPicPr>
          <p:cNvPr id="3" name="Picture 2"/>
          <p:cNvPicPr>
            <a:picLocks noChangeAspect="1"/>
          </p:cNvPicPr>
          <p:nvPr/>
        </p:nvPicPr>
        <p:blipFill>
          <a:blip r:embed="rId3"/>
          <a:stretch>
            <a:fillRect/>
          </a:stretch>
        </p:blipFill>
        <p:spPr>
          <a:xfrm>
            <a:off x="1112654" y="981075"/>
            <a:ext cx="9922782" cy="5176837"/>
          </a:xfrm>
          <a:prstGeom prst="rect">
            <a:avLst/>
          </a:prstGeom>
        </p:spPr>
      </p:pic>
    </p:spTree>
    <p:extLst>
      <p:ext uri="{BB962C8B-B14F-4D97-AF65-F5344CB8AC3E}">
        <p14:creationId xmlns:p14="http://schemas.microsoft.com/office/powerpoint/2010/main" val="733274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2654" y="412750"/>
            <a:ext cx="9922782" cy="568325"/>
          </a:xfrm>
        </p:spPr>
        <p:txBody>
          <a:bodyPr/>
          <a:lstStyle/>
          <a:p>
            <a:r>
              <a:rPr lang="en-US" dirty="0" smtClean="0"/>
              <a:t>API Gateway- Why</a:t>
            </a:r>
            <a:endParaRPr lang="en-IN" dirty="0"/>
          </a:p>
        </p:txBody>
      </p:sp>
      <p:pic>
        <p:nvPicPr>
          <p:cNvPr id="4" name="Picture 3"/>
          <p:cNvPicPr>
            <a:picLocks noChangeAspect="1"/>
          </p:cNvPicPr>
          <p:nvPr/>
        </p:nvPicPr>
        <p:blipFill>
          <a:blip r:embed="rId3"/>
          <a:stretch>
            <a:fillRect/>
          </a:stretch>
        </p:blipFill>
        <p:spPr>
          <a:xfrm>
            <a:off x="1112654" y="1150374"/>
            <a:ext cx="9308467" cy="4218932"/>
          </a:xfrm>
          <a:prstGeom prst="rect">
            <a:avLst/>
          </a:prstGeom>
        </p:spPr>
      </p:pic>
    </p:spTree>
    <p:extLst>
      <p:ext uri="{BB962C8B-B14F-4D97-AF65-F5344CB8AC3E}">
        <p14:creationId xmlns:p14="http://schemas.microsoft.com/office/powerpoint/2010/main" val="24430427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2654" y="412750"/>
            <a:ext cx="9922782" cy="568325"/>
          </a:xfrm>
        </p:spPr>
        <p:txBody>
          <a:bodyPr/>
          <a:lstStyle/>
          <a:p>
            <a:r>
              <a:rPr lang="en-US" dirty="0" smtClean="0"/>
              <a:t>API Gateway- Why</a:t>
            </a:r>
            <a:endParaRPr lang="en-IN" dirty="0"/>
          </a:p>
        </p:txBody>
      </p:sp>
      <p:pic>
        <p:nvPicPr>
          <p:cNvPr id="3" name="Picture 2"/>
          <p:cNvPicPr>
            <a:picLocks noChangeAspect="1"/>
          </p:cNvPicPr>
          <p:nvPr/>
        </p:nvPicPr>
        <p:blipFill>
          <a:blip r:embed="rId3"/>
          <a:stretch>
            <a:fillRect/>
          </a:stretch>
        </p:blipFill>
        <p:spPr>
          <a:xfrm>
            <a:off x="1112654" y="1201005"/>
            <a:ext cx="10214988" cy="4653886"/>
          </a:xfrm>
          <a:prstGeom prst="rect">
            <a:avLst/>
          </a:prstGeom>
        </p:spPr>
      </p:pic>
    </p:spTree>
    <p:extLst>
      <p:ext uri="{BB962C8B-B14F-4D97-AF65-F5344CB8AC3E}">
        <p14:creationId xmlns:p14="http://schemas.microsoft.com/office/powerpoint/2010/main" val="35633093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0501" y="412750"/>
            <a:ext cx="6496335" cy="542593"/>
          </a:xfrm>
        </p:spPr>
        <p:txBody>
          <a:bodyPr/>
          <a:lstStyle/>
          <a:p>
            <a:r>
              <a:rPr lang="en-US" dirty="0" smtClean="0"/>
              <a:t> API Gateway- Why</a:t>
            </a:r>
            <a:endParaRPr lang="en-IN" dirty="0"/>
          </a:p>
        </p:txBody>
      </p:sp>
      <p:pic>
        <p:nvPicPr>
          <p:cNvPr id="4" name="Picture 3"/>
          <p:cNvPicPr>
            <a:picLocks noChangeAspect="1"/>
          </p:cNvPicPr>
          <p:nvPr/>
        </p:nvPicPr>
        <p:blipFill>
          <a:blip r:embed="rId3"/>
          <a:stretch>
            <a:fillRect/>
          </a:stretch>
        </p:blipFill>
        <p:spPr>
          <a:xfrm>
            <a:off x="696036" y="1405719"/>
            <a:ext cx="10522424" cy="4778374"/>
          </a:xfrm>
          <a:prstGeom prst="rect">
            <a:avLst/>
          </a:prstGeom>
        </p:spPr>
      </p:pic>
    </p:spTree>
    <p:extLst>
      <p:ext uri="{BB962C8B-B14F-4D97-AF65-F5344CB8AC3E}">
        <p14:creationId xmlns:p14="http://schemas.microsoft.com/office/powerpoint/2010/main" val="34322552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2654" y="412750"/>
            <a:ext cx="9922782" cy="568325"/>
          </a:xfrm>
        </p:spPr>
        <p:txBody>
          <a:bodyPr/>
          <a:lstStyle/>
          <a:p>
            <a:r>
              <a:rPr lang="en-US" dirty="0" smtClean="0"/>
              <a:t>API Gateway- Why</a:t>
            </a:r>
            <a:endParaRPr lang="en-IN" dirty="0"/>
          </a:p>
        </p:txBody>
      </p:sp>
      <p:pic>
        <p:nvPicPr>
          <p:cNvPr id="3" name="Picture 2"/>
          <p:cNvPicPr>
            <a:picLocks noChangeAspect="1"/>
          </p:cNvPicPr>
          <p:nvPr/>
        </p:nvPicPr>
        <p:blipFill>
          <a:blip r:embed="rId3"/>
          <a:stretch>
            <a:fillRect/>
          </a:stretch>
        </p:blipFill>
        <p:spPr>
          <a:xfrm>
            <a:off x="846162" y="1214651"/>
            <a:ext cx="10699844" cy="4967785"/>
          </a:xfrm>
          <a:prstGeom prst="rect">
            <a:avLst/>
          </a:prstGeom>
        </p:spPr>
      </p:pic>
    </p:spTree>
    <p:extLst>
      <p:ext uri="{BB962C8B-B14F-4D97-AF65-F5344CB8AC3E}">
        <p14:creationId xmlns:p14="http://schemas.microsoft.com/office/powerpoint/2010/main" val="5127188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2654" y="412750"/>
            <a:ext cx="9922782" cy="568325"/>
          </a:xfrm>
        </p:spPr>
        <p:txBody>
          <a:bodyPr/>
          <a:lstStyle/>
          <a:p>
            <a:r>
              <a:rPr lang="en-US" dirty="0" smtClean="0"/>
              <a:t>API Gateway- Why</a:t>
            </a:r>
            <a:endParaRPr lang="en-IN" dirty="0"/>
          </a:p>
        </p:txBody>
      </p:sp>
      <p:pic>
        <p:nvPicPr>
          <p:cNvPr id="3" name="Picture 2"/>
          <p:cNvPicPr>
            <a:picLocks noChangeAspect="1"/>
          </p:cNvPicPr>
          <p:nvPr/>
        </p:nvPicPr>
        <p:blipFill>
          <a:blip r:embed="rId3"/>
          <a:stretch>
            <a:fillRect/>
          </a:stretch>
        </p:blipFill>
        <p:spPr>
          <a:xfrm>
            <a:off x="823249" y="981075"/>
            <a:ext cx="10501591" cy="5201361"/>
          </a:xfrm>
          <a:prstGeom prst="rect">
            <a:avLst/>
          </a:prstGeom>
        </p:spPr>
      </p:pic>
    </p:spTree>
    <p:extLst>
      <p:ext uri="{BB962C8B-B14F-4D97-AF65-F5344CB8AC3E}">
        <p14:creationId xmlns:p14="http://schemas.microsoft.com/office/powerpoint/2010/main" val="211560722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Level xmlns="26bed2a0-a239-4228-bd8e-b46f54fc12da">L1</Level>
    <Category xmlns="26bed2a0-a239-4228-bd8e-b46f54fc12da">Module Artifact</Categor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0" ma:contentTypeDescription="Create a new document." ma:contentTypeScope="" ma:versionID="9c6744cef3b63dc926475b7dcd1b6858">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67ee57ba3d6bba7dddc705dba4695c0f"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2DB17D-F118-4CFE-972F-E832AAC0A252}">
  <ds:schemaRefs>
    <ds:schemaRef ds:uri="http://schemas.microsoft.com/sharepoint/v3/contenttype/forms"/>
  </ds:schemaRefs>
</ds:datastoreItem>
</file>

<file path=customXml/itemProps2.xml><?xml version="1.0" encoding="utf-8"?>
<ds:datastoreItem xmlns:ds="http://schemas.openxmlformats.org/officeDocument/2006/customXml" ds:itemID="{C76098B0-2082-4AD1-9B68-0FEB3F70F40B}">
  <ds:schemaRefs>
    <ds:schemaRef ds:uri="http://schemas.microsoft.com/office/2006/metadata/properties"/>
    <ds:schemaRef ds:uri="http://schemas.microsoft.com/office/2006/documentManagement/types"/>
    <ds:schemaRef ds:uri="http://www.w3.org/XML/1998/namespace"/>
    <ds:schemaRef ds:uri="http://purl.org/dc/elements/1.1/"/>
    <ds:schemaRef ds:uri="http://schemas.microsoft.com/sharepoint/v3/fields"/>
    <ds:schemaRef ds:uri="http://schemas.microsoft.com/office/infopath/2007/PartnerControls"/>
    <ds:schemaRef ds:uri="26bed2a0-a239-4228-bd8e-b46f54fc12da"/>
    <ds:schemaRef ds:uri="http://purl.org/dc/term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308ABBEA-FC7A-46E0-A389-1F68F1EE5E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PowerPoint _NEW template_CG</Template>
  <TotalTime>21397</TotalTime>
  <Words>303</Words>
  <Application>Microsoft Office PowerPoint</Application>
  <PresentationFormat>Widescreen</PresentationFormat>
  <Paragraphs>51</Paragraphs>
  <Slides>19</Slides>
  <Notes>19</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19</vt:i4>
      </vt:variant>
    </vt:vector>
  </HeadingPairs>
  <TitlesOfParts>
    <vt:vector size="30" baseType="lpstr">
      <vt:lpstr>ＭＳ Ｐゴシック</vt:lpstr>
      <vt:lpstr>Arial</vt:lpstr>
      <vt:lpstr>Calibri</vt:lpstr>
      <vt:lpstr>Candara</vt:lpstr>
      <vt:lpstr>Georgia</vt:lpstr>
      <vt:lpstr>Verdana</vt:lpstr>
      <vt:lpstr>Wingdings</vt:lpstr>
      <vt:lpstr>Capgemini 2017_Cover slides</vt:lpstr>
      <vt:lpstr>Section slides</vt:lpstr>
      <vt:lpstr>Content Layouts</vt:lpstr>
      <vt:lpstr>Content and Image Layouts</vt:lpstr>
      <vt:lpstr>    Miroservice API Gateway</vt:lpstr>
      <vt:lpstr>What and Why API Gateway</vt:lpstr>
      <vt:lpstr>API Gateway</vt:lpstr>
      <vt:lpstr>API Gateway- uses/pros/cons</vt:lpstr>
      <vt:lpstr>API Gateway- Why</vt:lpstr>
      <vt:lpstr>API Gateway- Why</vt:lpstr>
      <vt:lpstr> API Gateway- Why</vt:lpstr>
      <vt:lpstr>API Gateway- Why</vt:lpstr>
      <vt:lpstr>API Gateway- Why</vt:lpstr>
      <vt:lpstr>API Gateway- Why</vt:lpstr>
      <vt:lpstr>API Gateway- Why</vt:lpstr>
      <vt:lpstr>API Gateway- Why</vt:lpstr>
      <vt:lpstr>API Gateway- Why</vt:lpstr>
      <vt:lpstr>API Gateway- Why</vt:lpstr>
      <vt:lpstr>API Gateway- Why</vt:lpstr>
      <vt:lpstr>API Gateway- Why</vt:lpstr>
      <vt:lpstr>Demo-Example- API Gateway using Spring Cloud  Gateway</vt:lpstr>
      <vt:lpstr>Demo-Example- API Gateway using Spring Cloud  Gateway</vt:lpstr>
      <vt:lpstr>Demo-Example- API Gateway using AWS API Gateway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bOOt Microservice</dc:title>
  <dc:creator>Gupta, Anand</dc:creator>
  <cp:lastModifiedBy>Srivastava, Vaishali</cp:lastModifiedBy>
  <cp:revision>400</cp:revision>
  <dcterms:created xsi:type="dcterms:W3CDTF">2018-04-29T17:59:17Z</dcterms:created>
  <dcterms:modified xsi:type="dcterms:W3CDTF">2021-07-08T08:36:17Z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